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5"/>
  </p:notesMasterIdLst>
  <p:sldIdLst>
    <p:sldId id="256" r:id="rId2"/>
    <p:sldId id="276" r:id="rId3"/>
    <p:sldId id="269" r:id="rId4"/>
    <p:sldId id="263" r:id="rId5"/>
    <p:sldId id="270" r:id="rId6"/>
    <p:sldId id="277" r:id="rId7"/>
    <p:sldId id="262" r:id="rId8"/>
    <p:sldId id="265" r:id="rId9"/>
    <p:sldId id="260" r:id="rId10"/>
    <p:sldId id="264" r:id="rId11"/>
    <p:sldId id="278" r:id="rId12"/>
    <p:sldId id="257" r:id="rId13"/>
    <p:sldId id="259" r:id="rId14"/>
    <p:sldId id="279" r:id="rId15"/>
    <p:sldId id="267" r:id="rId16"/>
    <p:sldId id="288" r:id="rId17"/>
    <p:sldId id="266" r:id="rId18"/>
    <p:sldId id="273" r:id="rId19"/>
    <p:sldId id="274" r:id="rId20"/>
    <p:sldId id="281" r:id="rId21"/>
    <p:sldId id="272" r:id="rId22"/>
    <p:sldId id="275" r:id="rId23"/>
    <p:sldId id="268" r:id="rId24"/>
    <p:sldId id="280" r:id="rId25"/>
    <p:sldId id="271" r:id="rId26"/>
    <p:sldId id="287" r:id="rId27"/>
    <p:sldId id="282" r:id="rId28"/>
    <p:sldId id="284" r:id="rId29"/>
    <p:sldId id="285" r:id="rId30"/>
    <p:sldId id="261" r:id="rId31"/>
    <p:sldId id="289" r:id="rId32"/>
    <p:sldId id="258" r:id="rId33"/>
    <p:sldId id="283" r:id="rId34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Poppins" panose="00000500000000000000" pitchFamily="2" charset="0"/>
      <p:regular r:id="rId4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F61"/>
    <a:srgbClr val="3B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7664" autoAdjust="0"/>
  </p:normalViewPr>
  <p:slideViewPr>
    <p:cSldViewPr snapToGrid="0">
      <p:cViewPr varScale="1">
        <p:scale>
          <a:sx n="116" d="100"/>
          <a:sy n="116" d="100"/>
        </p:scale>
        <p:origin x="3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SIMD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B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9482"/>
            <a:ext cx="9144000" cy="2387600"/>
          </a:xfrm>
          <a:noFill/>
        </p:spPr>
        <p:txBody>
          <a:bodyPr anchor="b"/>
          <a:lstStyle>
            <a:lvl1pPr algn="ctr">
              <a:defRPr sz="6000">
                <a:solidFill>
                  <a:srgbClr val="FF6F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6758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14" y="269641"/>
            <a:ext cx="1520972" cy="152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27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5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595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B393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2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3B3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FF6F6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2206"/>
            <a:ext cx="1052564" cy="105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9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36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6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61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9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41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E5914902-FAA9-4B12-9BF5-1189198A1455}" type="datetimeFigureOut">
              <a:rPr lang="en-US" smtClean="0"/>
              <a:pPr/>
              <a:t>5/9/2019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defRPr>
            </a:lvl1pPr>
          </a:lstStyle>
          <a:p>
            <a:fld id="{89D349CD-14C3-4F59-B8BD-3A810802E8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Poppins" panose="00000500000000000000" pitchFamily="2" charset="0"/>
          <a:ea typeface="+mj-ea"/>
          <a:cs typeface="Poppins" panose="00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B3939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B3939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B3939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939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B3939"/>
          </a:solidFill>
          <a:latin typeface="Poppins" panose="00000500000000000000" pitchFamily="2" charset="0"/>
          <a:ea typeface="+mn-ea"/>
          <a:cs typeface="Poppins" panose="000005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slavpopovic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ow-to-port-desktop-applications-to-net-core-3-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dotnet/winforms-datavisualiza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r.azurewebsites.net/" TargetMode="External"/><Relationship Id="rId2" Type="http://schemas.openxmlformats.org/officeDocument/2006/relationships/hyperlink" Target="https://docs.microsoft.com/en-us/aspnet/core/signalr/streaming?view=aspnetcore-3.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microsoft.com/aspnet/blazor-now-in-official-preview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using-net-hardware-intrinsics-api-to-accelerate-machine-learning-scenario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fiigii.com/2019/03/03/Hardware-intrinsic-in-NET-Core-3-0-Introduction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aspnet/aspnet-core-3-preview-2/" TargetMode="External"/><Relationship Id="rId13" Type="http://schemas.openxmlformats.org/officeDocument/2006/relationships/hyperlink" Target="https://devblogs.microsoft.com/dotnet/announcing-entity-framework-core-3-0-preview-4/" TargetMode="External"/><Relationship Id="rId3" Type="http://schemas.openxmlformats.org/officeDocument/2006/relationships/hyperlink" Target="https://devblogs.microsoft.com/dotnet/announcing-net-core-3-preview-1-and-open-sourcing-windows-desktop-frameworks/" TargetMode="External"/><Relationship Id="rId7" Type="http://schemas.openxmlformats.org/officeDocument/2006/relationships/hyperlink" Target="https://devblogs.microsoft.com/dotnet/announcing-net-core-3-0-preview-5/" TargetMode="External"/><Relationship Id="rId12" Type="http://schemas.openxmlformats.org/officeDocument/2006/relationships/hyperlink" Target="https://docs.microsoft.com/en-us/ef/core/what-is-new/ef-core-3.0/" TargetMode="External"/><Relationship Id="rId2" Type="http://schemas.openxmlformats.org/officeDocument/2006/relationships/hyperlink" Target="https://devblogs.microsoft.com/dotnet/announcing-net-standard-2-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announcing-net-core-3-preview-4/" TargetMode="External"/><Relationship Id="rId11" Type="http://schemas.openxmlformats.org/officeDocument/2006/relationships/hyperlink" Target="https://devblogs.microsoft.com/aspnet/asp-net-core-updates-in-net-core-3-0-preview-5/" TargetMode="External"/><Relationship Id="rId5" Type="http://schemas.openxmlformats.org/officeDocument/2006/relationships/hyperlink" Target="https://devblogs.microsoft.com/dotnet/announcing-net-core-3-preview-3/" TargetMode="External"/><Relationship Id="rId10" Type="http://schemas.openxmlformats.org/officeDocument/2006/relationships/hyperlink" Target="https://devblogs.microsoft.com/aspnet/asp-net-core-updates-in-net-core-3-0-preview-4/" TargetMode="External"/><Relationship Id="rId4" Type="http://schemas.openxmlformats.org/officeDocument/2006/relationships/hyperlink" Target="https://devblogs.microsoft.com/dotnet/announcing-net-core-3-preview-2/" TargetMode="External"/><Relationship Id="rId9" Type="http://schemas.openxmlformats.org/officeDocument/2006/relationships/hyperlink" Target="https://devblogs.microsoft.com/aspnet/asp-net-core-updates-in-net-core-3-0-preview-3/" TargetMode="External"/><Relationship Id="rId14" Type="http://schemas.openxmlformats.org/officeDocument/2006/relationships/hyperlink" Target="https://live.asp.net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microsoft.com/dotnet/introducing-net-5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preview/" TargetMode="External"/><Relationship Id="rId2" Type="http://schemas.openxmlformats.org/officeDocument/2006/relationships/hyperlink" Target="https://dotnet.microsoft.com/download/dotnet-core/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iroslavpopovic/what-is-new-in-dotnet-core-3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miroslavpopovic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hyperlink" Target="https://devblogs.microsoft.com/dotnet/floating-point-parsing-and-formatting-improvements-in-net-core-3-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evblogs.microsoft.com/dotnet/announcing-f-4-6-preview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nnouncements/issues/90" TargetMode="External"/><Relationship Id="rId2" Type="http://schemas.openxmlformats.org/officeDocument/2006/relationships/hyperlink" Target="https://github.com/dotnet/corefx/blob/master/src/System.Text.Json/docs/SerializerProgrammingModel.md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github.com/dotnet/corefx/blob/master/src/System.Text.Json/roadmap/READM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net-core-3-preview-4/#user-content-http2-suppor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-setup/pull/5286" TargetMode="External"/><Relationship Id="rId7" Type="http://schemas.openxmlformats.org/officeDocument/2006/relationships/hyperlink" Target="https://github.com/dotnet/core/blob/master/Documentation/linux-setup.m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blogs.microsoft.com/dotnet/announcing-net-core-3-preview-4/#user-content-hardware-intrinsic-api-changes" TargetMode="External"/><Relationship Id="rId5" Type="http://schemas.openxmlformats.org/officeDocument/2006/relationships/hyperlink" Target="https://github.com/dotnet/announcements/issues/82" TargetMode="External"/><Relationship Id="rId4" Type="http://schemas.openxmlformats.org/officeDocument/2006/relationships/hyperlink" Target="https://devblogs.microsoft.com/dotnet/tiered-compilation-preview-in-net-core-2-1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BA" dirty="0" smtClean="0"/>
              <a:t>What’s new in .NET Core 3.0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r-Latn-BA" dirty="0" smtClean="0"/>
              <a:t>Miroslav Popovic</a:t>
            </a:r>
            <a:br>
              <a:rPr lang="sr-Latn-BA" dirty="0" smtClean="0"/>
            </a:br>
            <a:r>
              <a:rPr lang="sr-Latn-BA" dirty="0" smtClean="0"/>
              <a:t>Technical Lead, Seavus d.o.o.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411" y="4211982"/>
            <a:ext cx="2283178" cy="2415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411" y="5923344"/>
            <a:ext cx="295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solidFill>
                  <a:srgbClr val="FF6F61"/>
                </a:solidFill>
              </a:rPr>
              <a:t>@miroslavpopovic</a:t>
            </a:r>
          </a:p>
          <a:p>
            <a:r>
              <a:rPr lang="sr-Latn-BA" dirty="0" smtClean="0">
                <a:solidFill>
                  <a:srgbClr val="FF6F61"/>
                </a:solidFill>
                <a:hlinkClick r:id="rId3"/>
              </a:rPr>
              <a:t>https://miroslavpopovic.com</a:t>
            </a:r>
            <a:r>
              <a:rPr lang="sr-Latn-BA" dirty="0" smtClean="0">
                <a:solidFill>
                  <a:srgbClr val="FF6F6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AssemblyDependencyResolver</a:t>
            </a:r>
            <a:r>
              <a:rPr lang="en-US" dirty="0"/>
              <a:t> [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/>
              <a:t>Assembly </a:t>
            </a:r>
            <a:r>
              <a:rPr lang="en-US" dirty="0" err="1"/>
              <a:t>Unloadability</a:t>
            </a:r>
            <a:r>
              <a:rPr lang="sr-Latn-BA" dirty="0"/>
              <a:t> [</a:t>
            </a:r>
            <a:r>
              <a:rPr lang="sr-Latn-BA" dirty="0">
                <a:hlinkClick r:id="rId4"/>
              </a:rPr>
              <a:t>samples</a:t>
            </a:r>
            <a:r>
              <a:rPr lang="sr-Latn-BA" dirty="0"/>
              <a:t>]</a:t>
            </a:r>
            <a:endParaRPr lang="en-US" dirty="0"/>
          </a:p>
          <a:p>
            <a:r>
              <a:rPr lang="sr-Latn-BA" dirty="0" smtClean="0"/>
              <a:t>Windows Native Interop [</a:t>
            </a:r>
            <a:r>
              <a:rPr lang="sr-Latn-BA" dirty="0" smtClean="0">
                <a:hlinkClick r:id="rId5"/>
              </a:rPr>
              <a:t>samples</a:t>
            </a:r>
            <a:r>
              <a:rPr lang="sr-Latn-BA" dirty="0" smtClean="0"/>
              <a:t>]</a:t>
            </a:r>
            <a:endParaRPr lang="en-US" dirty="0"/>
          </a:p>
          <a:p>
            <a:r>
              <a:rPr lang="en-US" dirty="0" err="1"/>
              <a:t>DLLMap</a:t>
            </a:r>
            <a:r>
              <a:rPr lang="en-US" dirty="0"/>
              <a:t> and Native image resolver events [</a:t>
            </a:r>
            <a:r>
              <a:rPr lang="en-US" dirty="0">
                <a:hlinkClick r:id="rId6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 smtClean="0"/>
              <a:t>Serial Port APIs supported on 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System.Devices.Gpio</a:t>
            </a:r>
            <a:r>
              <a:rPr lang="en-US" dirty="0" smtClean="0"/>
              <a:t> - for </a:t>
            </a:r>
            <a:r>
              <a:rPr lang="en-US" dirty="0" err="1" smtClean="0"/>
              <a:t>IoT</a:t>
            </a:r>
            <a:r>
              <a:rPr lang="en-US" dirty="0" smtClean="0"/>
              <a:t> ports</a:t>
            </a:r>
            <a:r>
              <a:rPr lang="sr-Latn-BA" dirty="0" smtClean="0"/>
              <a:t> [</a:t>
            </a:r>
            <a:r>
              <a:rPr lang="sr-Latn-BA" dirty="0" smtClean="0">
                <a:hlinkClick r:id="rId8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/>
              <a:t>TLS 1.3 &amp; OpenSSL 1.1.1 on Linux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AES-GCM &amp; AES-CCM</a:t>
            </a:r>
            <a:r>
              <a:rPr lang="sr-Latn-BA" dirty="0" smtClean="0"/>
              <a:t> algorithms</a:t>
            </a:r>
            <a:endParaRPr lang="en-US" dirty="0" smtClean="0"/>
          </a:p>
          <a:p>
            <a:pPr lvl="1"/>
            <a:r>
              <a:rPr lang="en-US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</a:p>
          <a:p>
            <a:r>
              <a:rPr lang="sr-Latn-BA" dirty="0" smtClean="0">
                <a:hlinkClick r:id="rId3"/>
              </a:rPr>
              <a:t>How to port desktop applications to .NET Core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.exe 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smtClean="0"/>
              <a:t>by default</a:t>
            </a:r>
          </a:p>
          <a:p>
            <a:r>
              <a:rPr lang="en-US" dirty="0"/>
              <a:t>MSIX Deployment for 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smtClean="0"/>
              <a:t>Desktop apps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WinForms Chart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058" y="1825625"/>
            <a:ext cx="5325942" cy="36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Server-side Blazor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0167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Project templates in VS 2019</a:t>
            </a:r>
          </a:p>
          <a:p>
            <a:r>
              <a:rPr lang="en-US" dirty="0" smtClean="0"/>
              <a:t>.razor files</a:t>
            </a:r>
          </a:p>
          <a:p>
            <a:r>
              <a:rPr lang="en-US" dirty="0" smtClean="0"/>
              <a:t>Hosting on server and client (</a:t>
            </a:r>
            <a:r>
              <a:rPr lang="en-US" dirty="0" err="1" smtClean="0"/>
              <a:t>Blazor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interop - </a:t>
            </a:r>
            <a:r>
              <a:rPr lang="en-US" dirty="0" err="1" smtClean="0"/>
              <a:t>IJSRuntime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Class libraries for sharing components</a:t>
            </a:r>
          </a:p>
          <a:p>
            <a:r>
              <a:rPr lang="en-US" dirty="0" smtClean="0"/>
              <a:t>MVC and Razor Pages integration</a:t>
            </a:r>
            <a:r>
              <a:rPr lang="sr-Latn-BA" dirty="0" smtClean="0"/>
              <a:t> (</a:t>
            </a:r>
            <a:r>
              <a:rPr lang="en-US" dirty="0" smtClean="0"/>
              <a:t>&lt;Counter&gt;</a:t>
            </a:r>
            <a:r>
              <a:rPr lang="sr-Latn-BA" dirty="0"/>
              <a:t>)</a:t>
            </a:r>
            <a:endParaRPr lang="en-US" dirty="0" smtClean="0"/>
          </a:p>
          <a:p>
            <a:r>
              <a:rPr lang="en-US" dirty="0" smtClean="0"/>
              <a:t>Server-side </a:t>
            </a:r>
            <a:r>
              <a:rPr lang="en-US" dirty="0" err="1" smtClean="0"/>
              <a:t>prerendering</a:t>
            </a:r>
            <a:endParaRPr lang="sr-Latn-BA" dirty="0" smtClean="0"/>
          </a:p>
          <a:p>
            <a:r>
              <a:rPr lang="sr-Latn-BA" dirty="0" smtClean="0"/>
              <a:t>Reconnect interface</a:t>
            </a:r>
            <a:endParaRPr lang="en-US" dirty="0" smtClean="0"/>
          </a:p>
          <a:p>
            <a:r>
              <a:rPr lang="en-US" dirty="0" smtClean="0"/>
              <a:t>Integrated with Endpoint routing</a:t>
            </a:r>
          </a:p>
          <a:p>
            <a:r>
              <a:rPr lang="en-US" dirty="0" smtClean="0"/>
              <a:t>Built in support for forms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580" y="231754"/>
            <a:ext cx="4237160" cy="268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70" y="4326523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Endpoint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r-Latn-BA" dirty="0">
                <a:latin typeface="Consolas" panose="020B0609020204030204" pitchFamily="49" charset="0"/>
              </a:rPr>
              <a:t>app.UseRouting</a:t>
            </a:r>
            <a:r>
              <a:rPr lang="sr-Latn-BA" dirty="0" smtClean="0">
                <a:latin typeface="Consolas" panose="020B0609020204030204" pitchFamily="49" charset="0"/>
              </a:rPr>
              <a:t>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app.UseAuthentication();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app.UseAuthorization();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app.UseCors();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app.UseEndpoints(endpoints </a:t>
            </a:r>
            <a:r>
              <a:rPr lang="sr-Latn-BA" dirty="0">
                <a:latin typeface="Consolas" panose="020B0609020204030204" pitchFamily="49" charset="0"/>
              </a:rPr>
              <a:t>=&gt; 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{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</a:t>
            </a:r>
            <a:r>
              <a:rPr lang="sr-Latn-BA" dirty="0">
                <a:latin typeface="Consolas" panose="020B0609020204030204" pitchFamily="49" charset="0"/>
              </a:rPr>
              <a:t>endpoints.MapControllers();</a:t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endpoints.MapRazorPages();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endpoints.MapBlazorHub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endpoints.MapHub&lt;ChatHub&gt;(„hubs/chat“);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endpoints.MapGrpcService&lt;CalculatorService&gt;();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});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Json.NET removed from shared framework</a:t>
            </a:r>
          </a:p>
          <a:p>
            <a:pPr lvl="1"/>
            <a:r>
              <a:rPr lang="en-US" dirty="0" err="1" smtClean="0"/>
              <a:t>services.AddMvc</a:t>
            </a:r>
            <a:r>
              <a:rPr lang="en-US" dirty="0" smtClean="0"/>
              <a:t>().</a:t>
            </a:r>
            <a:r>
              <a:rPr lang="en-US" dirty="0" err="1" smtClean="0"/>
              <a:t>AddNewtonsoftJson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Runtime compilation removed</a:t>
            </a:r>
          </a:p>
          <a:p>
            <a:pPr lvl="1"/>
            <a:r>
              <a:rPr lang="en-US" dirty="0" smtClean="0"/>
              <a:t>not depending on Roslyn, but can be added manually</a:t>
            </a:r>
          </a:p>
          <a:p>
            <a:r>
              <a:rPr lang="en-US" dirty="0" err="1" smtClean="0"/>
              <a:t>System.IO.Pipelines</a:t>
            </a:r>
            <a:r>
              <a:rPr lang="en-US" dirty="0" smtClean="0"/>
              <a:t> on </a:t>
            </a:r>
            <a:r>
              <a:rPr lang="en-US" dirty="0" err="1" smtClean="0"/>
              <a:t>HttpContext</a:t>
            </a:r>
            <a:endParaRPr lang="en-US" dirty="0" smtClean="0"/>
          </a:p>
          <a:p>
            <a:r>
              <a:rPr lang="en-US" dirty="0" smtClean="0"/>
              <a:t>Generic host inside templates</a:t>
            </a:r>
            <a:r>
              <a:rPr lang="sr-Latn-BA" dirty="0" smtClean="0"/>
              <a:t> [</a:t>
            </a:r>
            <a:r>
              <a:rPr lang="sr-Latn-BA" dirty="0" smtClean="0">
                <a:hlinkClick r:id="rId3"/>
              </a:rPr>
              <a:t>docs</a:t>
            </a:r>
            <a:r>
              <a:rPr lang="sr-Latn-BA" dirty="0" smtClean="0"/>
              <a:t>]</a:t>
            </a:r>
            <a:endParaRPr lang="en-US" dirty="0" smtClean="0"/>
          </a:p>
          <a:p>
            <a:pPr lvl="1"/>
            <a:r>
              <a:rPr lang="en-US" dirty="0" err="1" smtClean="0"/>
              <a:t>HostBuilder</a:t>
            </a:r>
            <a:r>
              <a:rPr lang="en-US" dirty="0" smtClean="0"/>
              <a:t> instead </a:t>
            </a:r>
            <a:r>
              <a:rPr lang="en-US" dirty="0" err="1" smtClean="0"/>
              <a:t>WebHostBuilder</a:t>
            </a:r>
            <a:endParaRPr lang="en-US" dirty="0" smtClean="0"/>
          </a:p>
          <a:p>
            <a:r>
              <a:rPr lang="sr-Latn-BA" dirty="0" smtClean="0"/>
              <a:t>More options for MVC service registration</a:t>
            </a:r>
          </a:p>
          <a:p>
            <a:pPr lvl="1"/>
            <a:r>
              <a:rPr lang="sr-Latn-BA" dirty="0" smtClean="0"/>
              <a:t>AddControllers()</a:t>
            </a:r>
          </a:p>
          <a:p>
            <a:pPr lvl="1"/>
            <a:r>
              <a:rPr lang="sr-Latn-BA" dirty="0" smtClean="0"/>
              <a:t>AddControllersWithViews()</a:t>
            </a:r>
          </a:p>
          <a:p>
            <a:pPr lvl="1"/>
            <a:r>
              <a:rPr lang="sr-Latn-BA" dirty="0" smtClean="0"/>
              <a:t>AddRazorPages()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Angular to version 7</a:t>
            </a:r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services.AddIdentityServer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AddApiAuthorization</a:t>
            </a:r>
            <a:r>
              <a:rPr lang="en-US" dirty="0" smtClean="0"/>
              <a:t>&lt;</a:t>
            </a:r>
            <a:r>
              <a:rPr lang="en-US" dirty="0" err="1" smtClean="0"/>
              <a:t>ApplicationUser</a:t>
            </a:r>
            <a:r>
              <a:rPr lang="en-US" dirty="0" smtClean="0"/>
              <a:t>, </a:t>
            </a:r>
            <a:r>
              <a:rPr lang="en-US" dirty="0" err="1" smtClean="0"/>
              <a:t>ApplicationDbContext</a:t>
            </a:r>
            <a:r>
              <a:rPr lang="en-US" dirty="0" smtClean="0"/>
              <a:t>&gt;();</a:t>
            </a:r>
          </a:p>
          <a:p>
            <a:pPr lvl="1"/>
            <a:r>
              <a:rPr lang="en-US" dirty="0" err="1" smtClean="0"/>
              <a:t>services.AddAuthentication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AddIdentityServerJwt</a:t>
            </a:r>
            <a:r>
              <a:rPr lang="en-US" dirty="0" smtClean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C</a:t>
            </a:r>
            <a:r>
              <a:rPr lang="en-US" dirty="0" err="1" smtClean="0"/>
              <a:t>lient</a:t>
            </a:r>
            <a:r>
              <a:rPr lang="en-US" dirty="0" smtClean="0"/>
              <a:t>-to-server </a:t>
            </a:r>
            <a:r>
              <a:rPr lang="en-US" dirty="0"/>
              <a:t>streaming</a:t>
            </a:r>
            <a:r>
              <a:rPr lang="sr-Latn-BA" dirty="0"/>
              <a:t> </a:t>
            </a:r>
            <a:r>
              <a:rPr lang="en-US" dirty="0" smtClean="0"/>
              <a:t>[</a:t>
            </a:r>
            <a:r>
              <a:rPr lang="en-US" dirty="0" smtClean="0">
                <a:hlinkClick r:id="rId2"/>
              </a:rPr>
              <a:t>docs</a:t>
            </a:r>
            <a:r>
              <a:rPr lang="en-US" dirty="0" smtClean="0"/>
              <a:t>]</a:t>
            </a:r>
            <a:endParaRPr lang="sr-Latn-BA" dirty="0"/>
          </a:p>
          <a:p>
            <a:pPr lvl="1"/>
            <a:r>
              <a:rPr lang="sr-Latn-BA" dirty="0">
                <a:hlinkClick r:id="rId3"/>
              </a:rPr>
              <a:t>https://streamr.azurewebsites.net/</a:t>
            </a:r>
            <a:r>
              <a:rPr lang="sr-Latn-BA" dirty="0"/>
              <a:t> </a:t>
            </a:r>
            <a:endParaRPr lang="sr-Latn-BA" dirty="0" smtClean="0"/>
          </a:p>
          <a:p>
            <a:r>
              <a:rPr lang="en-US" dirty="0" smtClean="0"/>
              <a:t>Endpoint Routing support</a:t>
            </a:r>
            <a:endParaRPr lang="sr-Latn-BA" dirty="0" smtClean="0"/>
          </a:p>
          <a:p>
            <a:r>
              <a:rPr lang="en-US" dirty="0" smtClean="0"/>
              <a:t>Long Polling for Java clients</a:t>
            </a:r>
            <a:endParaRPr lang="sr-Latn-BA" dirty="0" smtClean="0"/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WebSockets</a:t>
            </a:r>
            <a:r>
              <a:rPr lang="en-US" dirty="0" smtClean="0"/>
              <a:t> aren’t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Windows Service</a:t>
            </a:r>
            <a:r>
              <a:rPr lang="sr-Latn-BA" dirty="0"/>
              <a:t> </a:t>
            </a:r>
            <a:r>
              <a:rPr lang="sr-Latn-BA" dirty="0" smtClean="0"/>
              <a:t>or</a:t>
            </a:r>
            <a:r>
              <a:rPr lang="en-US" dirty="0" smtClean="0"/>
              <a:t> Linux Daemon</a:t>
            </a:r>
          </a:p>
          <a:p>
            <a:r>
              <a:rPr lang="en-US" dirty="0" smtClean="0"/>
              <a:t>Logging, DI, Configuration… </a:t>
            </a:r>
            <a:endParaRPr lang="sr-Latn-BA" dirty="0" smtClean="0"/>
          </a:p>
          <a:p>
            <a:pPr lvl="1"/>
            <a:r>
              <a:rPr lang="en-US" dirty="0" smtClean="0"/>
              <a:t>but without web dependencies</a:t>
            </a:r>
            <a:endParaRPr lang="sr-Latn-BA" dirty="0" smtClean="0"/>
          </a:p>
          <a:p>
            <a:r>
              <a:rPr lang="sr-Latn-BA" dirty="0" smtClean="0"/>
              <a:t>Microsoft.NET.Sdk.Worker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806" y="3332032"/>
            <a:ext cx="4888517" cy="33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  <a:endParaRPr lang="sr-Latn-BA" dirty="0" smtClean="0"/>
          </a:p>
          <a:p>
            <a:r>
              <a:rPr lang="sr-Latn-BA" dirty="0" smtClean="0"/>
              <a:t>Design-time code generation</a:t>
            </a:r>
            <a:endParaRPr lang="en-US" dirty="0" smtClean="0"/>
          </a:p>
          <a:p>
            <a:r>
              <a:rPr lang="en-US" sz="2000" dirty="0">
                <a:hlinkClick r:id="rId2"/>
              </a:rPr>
              <a:t>https://github.com/grpc/grpc-dotnet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34" y="3191643"/>
            <a:ext cx="4966107" cy="33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limits fix</a:t>
            </a:r>
            <a:endParaRPr lang="sr-Latn-BA" dirty="0" smtClean="0"/>
          </a:p>
          <a:p>
            <a:r>
              <a:rPr lang="sr-Latn-BA" dirty="0" smtClean="0"/>
              <a:t>Better CPU limits (--cpus)</a:t>
            </a:r>
            <a:endParaRPr lang="en-US" dirty="0" smtClean="0"/>
          </a:p>
          <a:p>
            <a:r>
              <a:rPr lang="en-US" dirty="0" smtClean="0"/>
              <a:t>Switch to Microsoft Container Registry (MCR)</a:t>
            </a:r>
          </a:p>
          <a:p>
            <a:pPr lvl="1"/>
            <a:r>
              <a:rPr lang="en-US" dirty="0" smtClean="0"/>
              <a:t>FROM mcr.microsoft.com/dotnet/core/sdk:3.0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PowerShell Core</a:t>
            </a:r>
            <a:r>
              <a:rPr lang="sr-Latn-BA" dirty="0" smtClean="0"/>
              <a:t> in SDK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EF 6.3 ported to .NET Core</a:t>
            </a:r>
          </a:p>
          <a:p>
            <a:r>
              <a:rPr lang="en-US" dirty="0" smtClean="0"/>
              <a:t>Lots of </a:t>
            </a:r>
            <a:r>
              <a:rPr lang="en-US" dirty="0" smtClean="0">
                <a:hlinkClick r:id="rId2"/>
              </a:rPr>
              <a:t>breaking changes</a:t>
            </a:r>
            <a:endParaRPr lang="en-US" dirty="0" smtClean="0"/>
          </a:p>
          <a:p>
            <a:r>
              <a:rPr lang="en-US" dirty="0"/>
              <a:t>Cosmos DB support</a:t>
            </a:r>
          </a:p>
          <a:p>
            <a:r>
              <a:rPr lang="en-US" dirty="0"/>
              <a:t>LINQ improvements</a:t>
            </a:r>
          </a:p>
          <a:p>
            <a:r>
              <a:rPr lang="en-US" dirty="0" smtClean="0"/>
              <a:t>C# 8 support </a:t>
            </a:r>
          </a:p>
          <a:p>
            <a:pPr lvl="1"/>
            <a:r>
              <a:rPr lang="en-US" dirty="0" smtClean="0"/>
              <a:t>like </a:t>
            </a:r>
            <a:r>
              <a:rPr lang="en-US" dirty="0" err="1" smtClean="0"/>
              <a:t>async</a:t>
            </a:r>
            <a:r>
              <a:rPr lang="en-US" dirty="0" smtClean="0"/>
              <a:t> streams and </a:t>
            </a:r>
            <a:r>
              <a:rPr lang="en-US" dirty="0" err="1" smtClean="0"/>
              <a:t>nullable</a:t>
            </a:r>
            <a:r>
              <a:rPr lang="en-US" dirty="0" smtClean="0"/>
              <a:t> reference types</a:t>
            </a:r>
          </a:p>
          <a:p>
            <a:r>
              <a:rPr lang="en-US" dirty="0" smtClean="0"/>
              <a:t>Database views reverse engineering</a:t>
            </a:r>
            <a:endParaRPr lang="sr-Latn-BA" dirty="0" smtClean="0"/>
          </a:p>
          <a:p>
            <a:pPr lvl="1"/>
            <a:r>
              <a:rPr lang="en-US" dirty="0" smtClean="0"/>
              <a:t>using </a:t>
            </a:r>
            <a:r>
              <a:rPr lang="en-US" strike="sngStrike" dirty="0" smtClean="0"/>
              <a:t>Query types</a:t>
            </a:r>
            <a:r>
              <a:rPr lang="sr-Latn-BA" dirty="0" smtClean="0"/>
              <a:t> Entities without keys</a:t>
            </a:r>
            <a:endParaRPr lang="en-US" dirty="0" smtClean="0"/>
          </a:p>
          <a:p>
            <a:r>
              <a:rPr lang="en-US" dirty="0" smtClean="0"/>
              <a:t>Property bag entities</a:t>
            </a:r>
            <a:endParaRPr lang="sr-Latn-BA" dirty="0" smtClean="0"/>
          </a:p>
          <a:p>
            <a:r>
              <a:rPr lang="en-US" dirty="0" smtClean="0"/>
              <a:t>EF </a:t>
            </a:r>
            <a:r>
              <a:rPr lang="en-US" dirty="0"/>
              <a:t>Core no longer part of ASP.NET Core shared </a:t>
            </a:r>
            <a:r>
              <a:rPr lang="en-US" dirty="0" smtClean="0"/>
              <a:t>framework</a:t>
            </a:r>
            <a:endParaRPr lang="sr-Latn-BA" dirty="0" smtClean="0"/>
          </a:p>
          <a:p>
            <a:r>
              <a:rPr lang="sr-Latn-BA" dirty="0" smtClean="0"/>
              <a:t>Targets .NET Standard 2.1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Client-side Blazor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First preview is out! [</a:t>
            </a:r>
            <a:r>
              <a:rPr lang="sr-Latn-BA" dirty="0" smtClean="0">
                <a:hlinkClick r:id="rId4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Released with future .NET Core (&gt; 3.0)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Current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smtClean="0"/>
              <a:t>Future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65694" y="2475698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8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IAsyncEnumerable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en-US" dirty="0" smtClean="0"/>
              <a:t>SIMD</a:t>
            </a:r>
            <a:r>
              <a:rPr lang="sr-Latn-BA" dirty="0" smtClean="0"/>
              <a:t> Hardware Intrinsics API [</a:t>
            </a:r>
            <a:r>
              <a:rPr lang="sr-Latn-BA" dirty="0" smtClean="0">
                <a:hlinkClick r:id="rId3"/>
              </a:rPr>
              <a:t>post 1</a:t>
            </a:r>
            <a:r>
              <a:rPr lang="sr-Latn-BA" dirty="0" smtClean="0"/>
              <a:t>, </a:t>
            </a:r>
            <a:r>
              <a:rPr lang="sr-Latn-BA" dirty="0" smtClean="0">
                <a:hlinkClick r:id="rId4"/>
              </a:rPr>
              <a:t>post 2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98" y="575372"/>
            <a:ext cx="5079289" cy="2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Announcing .NET Standard 2.1</a:t>
            </a:r>
            <a:endParaRPr lang="sr-Latn-BA" dirty="0"/>
          </a:p>
          <a:p>
            <a:r>
              <a:rPr lang="sr-Latn-BA" dirty="0" smtClean="0"/>
              <a:t>.NET Core announcements</a:t>
            </a:r>
          </a:p>
          <a:p>
            <a:pPr lvl="1"/>
            <a:r>
              <a:rPr lang="en-US" dirty="0" smtClean="0">
                <a:hlinkClick r:id="rId3"/>
              </a:rPr>
              <a:t>Preview 1</a:t>
            </a:r>
            <a:r>
              <a:rPr lang="sr-Latn-BA" dirty="0" smtClean="0"/>
              <a:t>, </a:t>
            </a:r>
            <a:r>
              <a:rPr lang="en-US" dirty="0" smtClean="0">
                <a:hlinkClick r:id="rId4"/>
              </a:rPr>
              <a:t>Preview 2</a:t>
            </a:r>
            <a:r>
              <a:rPr lang="sr-Latn-BA" dirty="0" smtClean="0"/>
              <a:t>, </a:t>
            </a:r>
            <a:r>
              <a:rPr lang="en-US" dirty="0" smtClean="0">
                <a:hlinkClick r:id="rId5"/>
              </a:rPr>
              <a:t>Preview 3</a:t>
            </a:r>
            <a:r>
              <a:rPr lang="sr-Latn-BA" dirty="0" smtClean="0"/>
              <a:t>, </a:t>
            </a:r>
            <a:r>
              <a:rPr lang="sr-Latn-BA" dirty="0" smtClean="0">
                <a:hlinkClick r:id="rId6"/>
              </a:rPr>
              <a:t>Preview 4</a:t>
            </a:r>
            <a:r>
              <a:rPr lang="sr-Latn-BA" dirty="0" smtClean="0"/>
              <a:t>, </a:t>
            </a:r>
            <a:r>
              <a:rPr lang="sr-Latn-BA" dirty="0" smtClean="0">
                <a:hlinkClick r:id="rId7"/>
              </a:rPr>
              <a:t>Preview 5</a:t>
            </a:r>
            <a:endParaRPr lang="en-US" dirty="0"/>
          </a:p>
          <a:p>
            <a:r>
              <a:rPr lang="sr-Latn-BA" dirty="0" smtClean="0"/>
              <a:t>ASP.NET Core announcements</a:t>
            </a:r>
            <a:endParaRPr lang="en-US" dirty="0" smtClean="0"/>
          </a:p>
          <a:p>
            <a:pPr lvl="1"/>
            <a:r>
              <a:rPr lang="en-US" dirty="0" smtClean="0">
                <a:hlinkClick r:id="rId8"/>
              </a:rPr>
              <a:t>Preview 2</a:t>
            </a:r>
            <a:r>
              <a:rPr lang="sr-Latn-BA" dirty="0" smtClean="0"/>
              <a:t>, </a:t>
            </a:r>
            <a:r>
              <a:rPr lang="en-US" dirty="0" smtClean="0">
                <a:hlinkClick r:id="rId9"/>
              </a:rPr>
              <a:t>Preview 3</a:t>
            </a:r>
            <a:r>
              <a:rPr lang="sr-Latn-BA" dirty="0" smtClean="0"/>
              <a:t>, </a:t>
            </a:r>
            <a:r>
              <a:rPr lang="sr-Latn-BA" dirty="0" smtClean="0">
                <a:hlinkClick r:id="rId10"/>
              </a:rPr>
              <a:t>Preview 4</a:t>
            </a:r>
            <a:r>
              <a:rPr lang="sr-Latn-BA" dirty="0" smtClean="0"/>
              <a:t>, </a:t>
            </a:r>
            <a:r>
              <a:rPr lang="sr-Latn-BA" dirty="0" smtClean="0">
                <a:hlinkClick r:id="rId11"/>
              </a:rPr>
              <a:t>Preview 5</a:t>
            </a:r>
            <a:endParaRPr lang="en-US" dirty="0" smtClean="0"/>
          </a:p>
          <a:p>
            <a:r>
              <a:rPr lang="sr-Latn-BA" dirty="0" smtClean="0"/>
              <a:t>Entity Framework Core announcements</a:t>
            </a:r>
          </a:p>
          <a:p>
            <a:pPr lvl="1"/>
            <a:r>
              <a:rPr lang="en-US" dirty="0" smtClean="0">
                <a:hlinkClick r:id="rId12"/>
              </a:rPr>
              <a:t>What is new in EF Core 3.0</a:t>
            </a:r>
            <a:r>
              <a:rPr lang="sr-Latn-BA" dirty="0" smtClean="0"/>
              <a:t>, </a:t>
            </a:r>
            <a:r>
              <a:rPr lang="sr-Latn-BA" dirty="0" smtClean="0">
                <a:hlinkClick r:id="rId13"/>
              </a:rPr>
              <a:t>Preview 4</a:t>
            </a:r>
            <a:endParaRPr lang="en-US" dirty="0" smtClean="0"/>
          </a:p>
          <a:p>
            <a:r>
              <a:rPr lang="en-US" dirty="0" smtClean="0"/>
              <a:t>ASP.NET Community Standup</a:t>
            </a:r>
            <a:endParaRPr lang="sr-Latn-BA" dirty="0" smtClean="0"/>
          </a:p>
          <a:p>
            <a:pPr lvl="1"/>
            <a:r>
              <a:rPr lang="sr-Latn-BA" dirty="0" smtClean="0">
                <a:hlinkClick r:id="rId14"/>
              </a:rPr>
              <a:t>https</a:t>
            </a:r>
            <a:r>
              <a:rPr lang="sr-Latn-BA" dirty="0">
                <a:hlinkClick r:id="rId14"/>
              </a:rPr>
              <a:t>://live.asp.net</a:t>
            </a:r>
            <a:r>
              <a:rPr lang="sr-Latn-BA" dirty="0" smtClean="0">
                <a:hlinkClick r:id="rId14"/>
              </a:rPr>
              <a:t>/</a:t>
            </a:r>
            <a:r>
              <a:rPr lang="en-US" dirty="0" smtClean="0"/>
              <a:t>  </a:t>
            </a:r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30" y="1907702"/>
            <a:ext cx="6018422" cy="32074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052" y="2098362"/>
            <a:ext cx="5459895" cy="30167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6502" y="5718181"/>
            <a:ext cx="752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4"/>
              </a:rPr>
              <a:t>https://devblogs.microsoft.com/dotnet/introducing-net-5</a:t>
            </a:r>
            <a:r>
              <a:rPr lang="en-US" sz="2400" dirty="0" smtClean="0">
                <a:hlinkClick r:id="rId4"/>
              </a:rPr>
              <a:t>/</a:t>
            </a:r>
            <a:r>
              <a:rPr lang="sr-Latn-BA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8114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Bunch of new features</a:t>
            </a:r>
          </a:p>
          <a:p>
            <a:r>
              <a:rPr lang="en-US" dirty="0" smtClean="0"/>
              <a:t>Performance, performance, performance</a:t>
            </a:r>
          </a:p>
          <a:p>
            <a:r>
              <a:rPr lang="en-US" dirty="0" smtClean="0"/>
              <a:t>Play with it: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dotnet.microsoft.com/download/dotnet-core/3.0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3"/>
              </a:rPr>
              <a:t>https://visualstudio.microsoft.com/vs/preview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Options &gt; Projects and Solutions &gt; .NET Core &gt; Use previews of .NET Core SDK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github.com/miroslavpopovic/what-is-new-in-dotnet-core-3</a:t>
            </a:r>
            <a:r>
              <a:rPr lang="sr-Latn-BA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1850" y="5766484"/>
            <a:ext cx="2950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BA" dirty="0" smtClean="0">
                <a:solidFill>
                  <a:srgbClr val="FF6F61"/>
                </a:solidFill>
              </a:rPr>
              <a:t>@miroslavpopovic</a:t>
            </a:r>
          </a:p>
          <a:p>
            <a:r>
              <a:rPr lang="sr-Latn-BA" dirty="0" smtClean="0">
                <a:solidFill>
                  <a:srgbClr val="FF6F61"/>
                </a:solidFill>
                <a:hlinkClick r:id="rId2"/>
              </a:rPr>
              <a:t>https://miroslavpopovic.com</a:t>
            </a:r>
            <a:r>
              <a:rPr lang="sr-Latn-BA" dirty="0" smtClean="0">
                <a:solidFill>
                  <a:srgbClr val="FF6F6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158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Async</a:t>
            </a:r>
            <a:r>
              <a:rPr lang="en-US" dirty="0" smtClean="0"/>
              <a:t> streams [</a:t>
            </a:r>
            <a:r>
              <a:rPr lang="en-US" dirty="0" smtClean="0">
                <a:hlinkClick r:id="rId3"/>
              </a:rPr>
              <a:t>tutorial</a:t>
            </a:r>
            <a:r>
              <a:rPr lang="en-US" dirty="0" smtClean="0"/>
              <a:t>]</a:t>
            </a:r>
          </a:p>
          <a:p>
            <a:r>
              <a:rPr lang="en-US" dirty="0" smtClean="0"/>
              <a:t>Using declarations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var</a:t>
            </a:r>
            <a:r>
              <a:rPr lang="en-US" dirty="0" smtClean="0"/>
              <a:t> reader = </a:t>
            </a:r>
            <a:r>
              <a:rPr lang="en-US" dirty="0" err="1" smtClean="0"/>
              <a:t>file.OpenText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Switch expressions</a:t>
            </a:r>
          </a:p>
          <a:p>
            <a:r>
              <a:rPr lang="en-US" dirty="0"/>
              <a:t>Default implementation for interface members</a:t>
            </a:r>
          </a:p>
          <a:p>
            <a:r>
              <a:rPr lang="en-US" dirty="0" smtClean="0"/>
              <a:t>IEEE 754-2008 floating point API improvements [</a:t>
            </a:r>
            <a:r>
              <a:rPr lang="en-US" dirty="0" smtClean="0">
                <a:hlinkClick r:id="rId4"/>
              </a:rPr>
              <a:t>introduction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969" y="83831"/>
            <a:ext cx="3724031" cy="372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F# 4.6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38" y="0"/>
            <a:ext cx="3970215" cy="39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System.Text.Json</a:t>
            </a:r>
            <a:endParaRPr lang="en-US" dirty="0" smtClean="0"/>
          </a:p>
          <a:p>
            <a:pPr lvl="1"/>
            <a:r>
              <a:rPr lang="en-US" dirty="0" smtClean="0"/>
              <a:t>Utf8JsonReader</a:t>
            </a:r>
          </a:p>
          <a:p>
            <a:pPr lvl="1"/>
            <a:r>
              <a:rPr lang="en-US" dirty="0" smtClean="0"/>
              <a:t>Utf8JsonWriter</a:t>
            </a:r>
          </a:p>
          <a:p>
            <a:pPr lvl="1"/>
            <a:r>
              <a:rPr lang="en-US" dirty="0" err="1" smtClean="0"/>
              <a:t>JsonDocument</a:t>
            </a:r>
            <a:endParaRPr lang="sr-Latn-BA" dirty="0" smtClean="0"/>
          </a:p>
          <a:p>
            <a:pPr lvl="1"/>
            <a:r>
              <a:rPr lang="sr-Latn-BA" dirty="0" smtClean="0"/>
              <a:t>JsonSerializer [</a:t>
            </a:r>
            <a:r>
              <a:rPr lang="sr-Latn-BA" dirty="0" smtClean="0">
                <a:hlinkClick r:id="rId2"/>
              </a:rPr>
              <a:t>info and 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Announcement</a:t>
            </a:r>
            <a:r>
              <a:rPr lang="en-US" dirty="0" smtClean="0"/>
              <a:t> / </a:t>
            </a:r>
            <a:r>
              <a:rPr lang="en-US" dirty="0" smtClean="0">
                <a:hlinkClick r:id="rId4"/>
              </a:rPr>
              <a:t>Roadmap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31" y="289168"/>
            <a:ext cx="2967891" cy="29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HttpClient</a:t>
            </a:r>
            <a:endParaRPr lang="sr-Latn-BA" dirty="0" smtClean="0"/>
          </a:p>
          <a:p>
            <a:pPr lvl="1"/>
            <a:r>
              <a:rPr lang="sr-Latn-BA" dirty="0" smtClean="0"/>
              <a:t>Brotli compression</a:t>
            </a:r>
          </a:p>
          <a:p>
            <a:pPr lvl="1"/>
            <a:r>
              <a:rPr lang="sr-Latn-BA" dirty="0" smtClean="0"/>
              <a:t>HTTP/2 [</a:t>
            </a:r>
            <a:r>
              <a:rPr lang="sr-Latn-BA" dirty="0" smtClean="0">
                <a:hlinkClick r:id="rId3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Microsoft.Data.SqlClient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Local dotnet tools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tools.json</a:t>
            </a:r>
            <a:endParaRPr lang="en-US" dirty="0"/>
          </a:p>
          <a:p>
            <a:pPr lvl="1"/>
            <a:r>
              <a:rPr lang="en-US" dirty="0"/>
              <a:t>dotnet new tool-manifest</a:t>
            </a:r>
          </a:p>
          <a:p>
            <a:pPr lvl="1"/>
            <a:r>
              <a:rPr lang="en-US" dirty="0"/>
              <a:t>dotnet tool list (-g)</a:t>
            </a:r>
          </a:p>
          <a:p>
            <a:pPr lvl="1"/>
            <a:r>
              <a:rPr lang="en-US" dirty="0"/>
              <a:t>dotnet tool restore / run / install / uninstall</a:t>
            </a:r>
          </a:p>
          <a:p>
            <a:r>
              <a:rPr lang="sr-Latn-BA" dirty="0" smtClean="0"/>
              <a:t>d</a:t>
            </a:r>
            <a:r>
              <a:rPr lang="en-US" dirty="0" err="1" smtClean="0"/>
              <a:t>otnet</a:t>
            </a:r>
            <a:r>
              <a:rPr lang="en-US" dirty="0" smtClean="0"/>
              <a:t> </a:t>
            </a:r>
            <a:r>
              <a:rPr lang="en-US" dirty="0" smtClean="0"/>
              <a:t>build copies dependencies by default</a:t>
            </a:r>
          </a:p>
          <a:p>
            <a:pPr lvl="1"/>
            <a:r>
              <a:rPr lang="en-US" dirty="0" smtClean="0"/>
              <a:t>no need for dotnet publish</a:t>
            </a:r>
            <a:endParaRPr lang="sr-Latn-BA" dirty="0" smtClean="0"/>
          </a:p>
          <a:p>
            <a:r>
              <a:rPr lang="sr-Latn-BA" dirty="0" smtClean="0"/>
              <a:t>dotnet publish for single-file exe [</a:t>
            </a:r>
            <a:r>
              <a:rPr lang="sr-Latn-BA" dirty="0" smtClean="0">
                <a:hlinkClick r:id="rId3"/>
              </a:rPr>
              <a:t>more info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Tiered </a:t>
            </a:r>
            <a:r>
              <a:rPr lang="en-US" dirty="0">
                <a:hlinkClick r:id="rId4"/>
              </a:rPr>
              <a:t>compilation</a:t>
            </a:r>
            <a:r>
              <a:rPr lang="en-US" dirty="0"/>
              <a:t> on by </a:t>
            </a:r>
            <a:r>
              <a:rPr lang="en-US" dirty="0" smtClean="0"/>
              <a:t>default</a:t>
            </a:r>
          </a:p>
          <a:p>
            <a:r>
              <a:rPr lang="en-US" dirty="0"/>
              <a:t>ARM64 for </a:t>
            </a:r>
            <a:r>
              <a:rPr lang="en-US" dirty="0" smtClean="0"/>
              <a:t>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5"/>
              </a:rPr>
              <a:t>status</a:t>
            </a:r>
            <a:r>
              <a:rPr lang="sr-Latn-BA" dirty="0" smtClean="0"/>
              <a:t>] </a:t>
            </a:r>
            <a:r>
              <a:rPr lang="sr-Latn-BA" dirty="0" smtClean="0">
                <a:hlinkClick r:id="rId6"/>
              </a:rPr>
              <a:t>???</a:t>
            </a:r>
            <a:endParaRPr lang="en-US" dirty="0" smtClean="0"/>
          </a:p>
          <a:p>
            <a:r>
              <a:rPr lang="en-US" dirty="0"/>
              <a:t>Install on Linux with </a:t>
            </a:r>
            <a:r>
              <a:rPr lang="en-US" dirty="0" smtClean="0"/>
              <a:t>Snap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setup</a:t>
            </a:r>
            <a:r>
              <a:rPr lang="sr-Latn-BA" dirty="0" smtClean="0"/>
              <a:t>]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6F6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</TotalTime>
  <Words>1081</Words>
  <Application>Microsoft Office PowerPoint</Application>
  <PresentationFormat>Widescreen</PresentationFormat>
  <Paragraphs>240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Consolas</vt:lpstr>
      <vt:lpstr>Arial</vt:lpstr>
      <vt:lpstr>Poppins</vt:lpstr>
      <vt:lpstr>Calibri</vt:lpstr>
      <vt:lpstr>Office Theme</vt:lpstr>
      <vt:lpstr>What’s new in .NET Core 3.0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.NET Core other</vt:lpstr>
      <vt:lpstr>Windows Desktop</vt:lpstr>
      <vt:lpstr>Windows Desktop</vt:lpstr>
      <vt:lpstr>Tools</vt:lpstr>
      <vt:lpstr>ASP.NET Core</vt:lpstr>
      <vt:lpstr>Server-side Blazor</vt:lpstr>
      <vt:lpstr>Endpoint routing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Client-side Blazor</vt:lpstr>
      <vt:lpstr>Closing up…</vt:lpstr>
      <vt:lpstr>Current performance</vt:lpstr>
      <vt:lpstr>Future performance</vt:lpstr>
      <vt:lpstr>References</vt:lpstr>
      <vt:lpstr>.NET 5!</vt:lpstr>
      <vt:lpstr>Conclusion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173</cp:revision>
  <dcterms:created xsi:type="dcterms:W3CDTF">2019-02-27T20:14:15Z</dcterms:created>
  <dcterms:modified xsi:type="dcterms:W3CDTF">2019-05-09T16:07:43Z</dcterms:modified>
</cp:coreProperties>
</file>